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902" r:id="rId5"/>
    <p:sldId id="2171" r:id="rId6"/>
    <p:sldId id="2173" r:id="rId7"/>
    <p:sldId id="2174" r:id="rId8"/>
    <p:sldId id="2175" r:id="rId9"/>
    <p:sldId id="2176" r:id="rId10"/>
    <p:sldId id="2177" r:id="rId11"/>
    <p:sldId id="2178" r:id="rId12"/>
    <p:sldId id="2179" r:id="rId13"/>
    <p:sldId id="2172" r:id="rId14"/>
    <p:sldId id="2183" r:id="rId15"/>
    <p:sldId id="2180" r:id="rId16"/>
    <p:sldId id="2181" r:id="rId17"/>
    <p:sldId id="2166" r:id="rId18"/>
    <p:sldId id="21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29" autoAdjust="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7877-95CE-4FEB-8DE8-099E02EF4395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2659-A995-4AF4-B248-31660309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62659-A995-4AF4-B248-31660309D1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SAM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3" y="573351"/>
            <a:ext cx="11523867" cy="445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4" y="2456877"/>
            <a:ext cx="6623063" cy="18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" y="565024"/>
            <a:ext cx="11503501" cy="44472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83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u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" y="327054"/>
            <a:ext cx="11503501" cy="229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pic>
        <p:nvPicPr>
          <p:cNvPr id="12" name="Picture 11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83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E80BD-482E-4E48-82A6-76A1E8F9BDDC}" type="datetimeFigureOut">
              <a:rPr lang="en-ZA" smtClean="0"/>
              <a:t>2021/06/29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2E0F8B-DE7C-475C-8F6D-82BDA121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48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3" y="573351"/>
            <a:ext cx="11523867" cy="44551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21581" y="2730065"/>
            <a:ext cx="2069539" cy="19028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920" dirty="0"/>
              <a:t>Partner</a:t>
            </a:r>
          </a:p>
          <a:p>
            <a:pPr algn="ctr"/>
            <a:r>
              <a:rPr lang="en-US" sz="1920" dirty="0"/>
              <a:t>logo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590227"/>
            <a:ext cx="6623063" cy="18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AM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" y="565023"/>
            <a:ext cx="11503501" cy="4447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rgbClr val="0D6AA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5931693"/>
            <a:ext cx="2651137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053"/>
            <a:ext cx="11582400" cy="23872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0D6A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5931693"/>
            <a:ext cx="2651137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rgbClr val="0D6AA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" y="565023"/>
            <a:ext cx="11503501" cy="44472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5931693"/>
            <a:ext cx="2651137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9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053"/>
            <a:ext cx="11582400" cy="23872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0D6A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5931693"/>
            <a:ext cx="2651137" cy="7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90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" y="565024"/>
            <a:ext cx="11503501" cy="44472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086774" y="5987834"/>
            <a:ext cx="755665" cy="6604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40" dirty="0"/>
              <a:t>Partner</a:t>
            </a:r>
          </a:p>
          <a:p>
            <a:pPr algn="ctr"/>
            <a:r>
              <a:rPr lang="en-US" sz="840" dirty="0"/>
              <a:t>logo</a:t>
            </a:r>
          </a:p>
        </p:txBody>
      </p:sp>
      <p:pic>
        <p:nvPicPr>
          <p:cNvPr id="11" name="Picture 10" descr="SAMRC 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83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961" y="2758226"/>
            <a:ext cx="11558475" cy="732337"/>
          </a:xfrm>
        </p:spPr>
        <p:txBody>
          <a:bodyPr anchor="t"/>
          <a:lstStyle>
            <a:lvl1pPr marL="0" marR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" y="565024"/>
            <a:ext cx="11503501" cy="44472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3961" y="3575160"/>
            <a:ext cx="11558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  <a:cs typeface="Arial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04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4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9" y="327054"/>
            <a:ext cx="11503501" cy="229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lIns="0" tIns="0" rIns="0" bIns="0">
            <a:normAutofit/>
          </a:bodyPr>
          <a:lstStyle>
            <a:lvl1pPr algn="l">
              <a:defRPr sz="3840" b="1" i="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1121"/>
            <a:ext cx="10972800" cy="39744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AMRC Log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04" y="5988096"/>
            <a:ext cx="1756232" cy="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579010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8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548640" rtl="0" eaLnBrk="1" latinLnBrk="0" hangingPunct="1">
        <a:spcBef>
          <a:spcPct val="0"/>
        </a:spcBef>
        <a:buNone/>
        <a:defRPr sz="5280" b="1" kern="1200">
          <a:solidFill>
            <a:srgbClr val="0D6AA3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E5C1EB-A71F-4C0C-B4AA-2717965E649D}"/>
              </a:ext>
            </a:extLst>
          </p:cNvPr>
          <p:cNvSpPr/>
          <p:nvPr/>
        </p:nvSpPr>
        <p:spPr>
          <a:xfrm>
            <a:off x="833461" y="2409254"/>
            <a:ext cx="10972800" cy="10197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chemeClr val="accent1"/>
              </a:solidFill>
              <a:latin typeface="Arial Black"/>
              <a:ea typeface="+mj-ea"/>
            </a:endParaRPr>
          </a:p>
          <a:p>
            <a:pPr algn="ctr"/>
            <a:endParaRPr lang="en-US" sz="2160" dirty="0">
              <a:solidFill>
                <a:schemeClr val="accent1"/>
              </a:solidFill>
              <a:latin typeface="Arial Black"/>
              <a:ea typeface="+mj-ea"/>
            </a:endParaRPr>
          </a:p>
          <a:p>
            <a:pPr algn="ctr"/>
            <a:endParaRPr lang="en-US" sz="2160" dirty="0">
              <a:solidFill>
                <a:schemeClr val="accent1"/>
              </a:solidFill>
              <a:latin typeface="Arial Black"/>
              <a:ea typeface="+mj-ea"/>
            </a:endParaRPr>
          </a:p>
          <a:p>
            <a:pPr algn="ctr"/>
            <a:r>
              <a:rPr lang="en-US" sz="2160" dirty="0">
                <a:solidFill>
                  <a:schemeClr val="accent1"/>
                </a:solidFill>
                <a:latin typeface="Arial Black"/>
                <a:ea typeface="+mj-ea"/>
              </a:rPr>
              <a:t>Inquiry into Ensuring Free and Fair Local Government Elections During COVID-19</a:t>
            </a:r>
          </a:p>
          <a:p>
            <a:pPr algn="ctr"/>
            <a:endParaRPr lang="en-US" sz="2160" dirty="0">
              <a:solidFill>
                <a:schemeClr val="accent1"/>
              </a:solidFill>
              <a:latin typeface="Arial Black"/>
              <a:ea typeface="+mj-ea"/>
            </a:endParaRPr>
          </a:p>
          <a:p>
            <a:pPr algn="ctr"/>
            <a:endParaRPr lang="en-US" sz="2160" dirty="0">
              <a:solidFill>
                <a:schemeClr val="accent1"/>
              </a:solidFill>
              <a:latin typeface="Arial Black"/>
              <a:ea typeface="+mj-ea"/>
            </a:endParaRPr>
          </a:p>
          <a:p>
            <a:pPr algn="ctr"/>
            <a:r>
              <a:rPr lang="en-US" sz="2160" dirty="0">
                <a:solidFill>
                  <a:schemeClr val="accent1"/>
                </a:solidFill>
                <a:latin typeface="Arial Black"/>
                <a:ea typeface="+mj-ea"/>
              </a:rPr>
              <a:t>Dr Fareed Abdullah</a:t>
            </a:r>
          </a:p>
          <a:p>
            <a:pPr algn="ctr"/>
            <a:r>
              <a:rPr lang="en-US" sz="2160" dirty="0">
                <a:solidFill>
                  <a:schemeClr val="accent1"/>
                </a:solidFill>
                <a:latin typeface="Arial Black"/>
                <a:ea typeface="+mj-ea"/>
              </a:rPr>
              <a:t>Steve Biko Academic Hospital</a:t>
            </a:r>
          </a:p>
          <a:p>
            <a:pPr algn="ctr"/>
            <a:r>
              <a:rPr lang="en-US" sz="2160" dirty="0">
                <a:solidFill>
                  <a:schemeClr val="accent1"/>
                </a:solidFill>
                <a:latin typeface="Arial Black"/>
                <a:ea typeface="+mj-ea"/>
              </a:rPr>
              <a:t>South African Medical Research Council</a:t>
            </a:r>
          </a:p>
          <a:p>
            <a:pPr algn="ctr"/>
            <a:endParaRPr lang="en-US" sz="2160" dirty="0">
              <a:solidFill>
                <a:schemeClr val="accent1"/>
              </a:solidFill>
              <a:latin typeface="Arial Black"/>
              <a:ea typeface="+mj-ea"/>
            </a:endParaRPr>
          </a:p>
          <a:p>
            <a:pPr algn="ctr"/>
            <a:r>
              <a:rPr lang="en-US" sz="2160" dirty="0">
                <a:solidFill>
                  <a:schemeClr val="accent1"/>
                </a:solidFill>
                <a:latin typeface="Arial Black"/>
                <a:ea typeface="+mj-ea"/>
              </a:rPr>
              <a:t>29 June 2021</a:t>
            </a:r>
          </a:p>
          <a:p>
            <a:pPr algn="ctr"/>
            <a:endParaRPr lang="en-GB" sz="192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E530-59D3-45B1-9CFA-B4E0306D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Variability across municipalities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37F435-64C1-4F27-93C1-CC7BF23558E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6" y="1365120"/>
            <a:ext cx="5772741" cy="124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8B748-75A8-43C0-A8F0-45694B8296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6" y="2606224"/>
            <a:ext cx="5772741" cy="143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E2A8F-D696-456E-919D-7689C0090A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6" y="4044606"/>
            <a:ext cx="5772741" cy="153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68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E202-806A-4E07-A5D4-6F0826C1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deaths </a:t>
            </a:r>
            <a:r>
              <a:rPr lang="en-US" dirty="0"/>
              <a:t>variability free state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3CB4F66F-EF48-4F6B-9760-029B8ACB9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5" y="1529780"/>
            <a:ext cx="5471105" cy="3975100"/>
          </a:xfr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18204D1-2A88-461F-B8F9-D51CEDA8D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3" y="1528416"/>
            <a:ext cx="5471105" cy="39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1CE1-E7E3-43AA-8A44-AB8892A4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Vaccines and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F6C4-EC52-49E2-96DF-603BA1E5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Delta and Beta natural immunity</a:t>
            </a:r>
          </a:p>
          <a:p>
            <a:r>
              <a:rPr lang="en-US" dirty="0"/>
              <a:t>JNJ and Pfizer vaccine induced immunity</a:t>
            </a:r>
          </a:p>
          <a:p>
            <a:r>
              <a:rPr lang="en-US" dirty="0"/>
              <a:t>New mutations</a:t>
            </a:r>
          </a:p>
          <a:p>
            <a:r>
              <a:rPr lang="en-US" dirty="0"/>
              <a:t>Contagiousness</a:t>
            </a:r>
          </a:p>
          <a:p>
            <a:r>
              <a:rPr lang="en-US" dirty="0"/>
              <a:t>Vaccine coverage</a:t>
            </a:r>
          </a:p>
          <a:p>
            <a:r>
              <a:rPr lang="en-US" dirty="0"/>
              <a:t>Mid disease, severe disease, death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2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6E67-8A22-411A-B382-717750FD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48D-F703-471D-B5EA-CC88498C6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or parts of the country will be in a wave for the foreseeable future</a:t>
            </a:r>
          </a:p>
          <a:p>
            <a:r>
              <a:rPr lang="en-US" dirty="0"/>
              <a:t>With a monumental effort vaccine coverage could be achieved next year</a:t>
            </a:r>
          </a:p>
          <a:p>
            <a:r>
              <a:rPr lang="en-US" dirty="0"/>
              <a:t>Must see flattening of the mortality curve </a:t>
            </a:r>
          </a:p>
          <a:p>
            <a:r>
              <a:rPr lang="en-US" dirty="0"/>
              <a:t>Postpone elections till declines in mortality are achieved</a:t>
            </a:r>
          </a:p>
          <a:p>
            <a:r>
              <a:rPr lang="en-US" dirty="0"/>
              <a:t>Continuing with current plans put thousands of lives at risk</a:t>
            </a:r>
          </a:p>
        </p:txBody>
      </p:sp>
    </p:spTree>
    <p:extLst>
      <p:ext uri="{BB962C8B-B14F-4D97-AF65-F5344CB8AC3E}">
        <p14:creationId xmlns:p14="http://schemas.microsoft.com/office/powerpoint/2010/main" val="324250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5A7B-78BF-4B96-9DC7-2557D4BD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98" y="846720"/>
            <a:ext cx="10945402" cy="284170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 for your time and attention </a:t>
            </a:r>
          </a:p>
        </p:txBody>
      </p:sp>
    </p:spTree>
    <p:extLst>
      <p:ext uri="{BB962C8B-B14F-4D97-AF65-F5344CB8AC3E}">
        <p14:creationId xmlns:p14="http://schemas.microsoft.com/office/powerpoint/2010/main" val="317338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F367-41AA-4745-B37D-AF551C5B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6C3C-59A7-4FD5-834A-9FF47C88A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 Jonny Myers (UCT)</a:t>
            </a:r>
          </a:p>
        </p:txBody>
      </p:sp>
    </p:spTree>
    <p:extLst>
      <p:ext uri="{BB962C8B-B14F-4D97-AF65-F5344CB8AC3E}">
        <p14:creationId xmlns:p14="http://schemas.microsoft.com/office/powerpoint/2010/main" val="362568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AB86-FABE-4F51-BD00-1DB0DDBE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affiliations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8965-55A8-486B-8E3B-5EFE8E84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Director: Office of AIDS and TB Research (SAMRC)</a:t>
            </a:r>
          </a:p>
          <a:p>
            <a:r>
              <a:rPr lang="en-US" dirty="0"/>
              <a:t>Public Health Specialist and HIV Clinician, Division of Infectious Diseases, Steve Biko Academic Hospital</a:t>
            </a:r>
          </a:p>
          <a:p>
            <a:r>
              <a:rPr lang="en-US" dirty="0"/>
              <a:t>Steve Biko Academic Hospital Outbreak Response Team</a:t>
            </a:r>
          </a:p>
          <a:p>
            <a:r>
              <a:rPr lang="en-US" dirty="0"/>
              <a:t>GDOH Project Leader for Solidarity Fund Equipment and Nursing Support Projects</a:t>
            </a:r>
          </a:p>
          <a:p>
            <a:r>
              <a:rPr lang="en-US" dirty="0"/>
              <a:t>Honorary Lecturer, Division of Infectious Diseases, Health Sciences Faculty, University of Pretoria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8F87-439B-4D5E-994E-0CA982EB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BD93-EE01-4410-81A6-DBF3CF9F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Many factors influence the evolution of the pandemic</a:t>
            </a:r>
          </a:p>
          <a:p>
            <a:r>
              <a:rPr lang="en-US" dirty="0"/>
              <a:t>Host, pathogen and environmental factors</a:t>
            </a:r>
          </a:p>
          <a:p>
            <a:r>
              <a:rPr lang="en-US" dirty="0"/>
              <a:t>Host factors include natural and vaccine-induced immunity</a:t>
            </a:r>
          </a:p>
          <a:p>
            <a:r>
              <a:rPr lang="en-US" dirty="0"/>
              <a:t>Age, comorbidities and BMI</a:t>
            </a:r>
          </a:p>
          <a:p>
            <a:r>
              <a:rPr lang="en-US" dirty="0"/>
              <a:t>NPIs, Human behavior and lockdown restriction levels</a:t>
            </a:r>
          </a:p>
          <a:p>
            <a:r>
              <a:rPr lang="en-US" dirty="0"/>
              <a:t>Social class, mobility, modes of transport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ACEA-F7A4-4604-A2A4-3F3D579B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56F2F-2BB9-4900-9CE4-F4B243A4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Pathogen factors are not well understood and include contagiousness, severity of disease caused and age distribution</a:t>
            </a:r>
          </a:p>
          <a:p>
            <a:r>
              <a:rPr lang="en-US" dirty="0"/>
              <a:t>Mutations are the pathogen enigma</a:t>
            </a:r>
          </a:p>
          <a:p>
            <a:r>
              <a:rPr lang="en-US" dirty="0"/>
              <a:t>Environmental factors include population density, geographic spread</a:t>
            </a:r>
          </a:p>
        </p:txBody>
      </p:sp>
    </p:spTree>
    <p:extLst>
      <p:ext uri="{BB962C8B-B14F-4D97-AF65-F5344CB8AC3E}">
        <p14:creationId xmlns:p14="http://schemas.microsoft.com/office/powerpoint/2010/main" val="327108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1CE1-E7E3-43AA-8A44-AB8892A4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Patterns of 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F6C4-EC52-49E2-96DF-603BA1E5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Wave forms</a:t>
            </a:r>
          </a:p>
          <a:p>
            <a:r>
              <a:rPr lang="en-US" dirty="0"/>
              <a:t>Size and shape of waves</a:t>
            </a:r>
          </a:p>
          <a:p>
            <a:r>
              <a:rPr lang="en-US" dirty="0"/>
              <a:t>Exponential growth, peaks and troughs</a:t>
            </a:r>
          </a:p>
          <a:p>
            <a:r>
              <a:rPr lang="en-US" dirty="0"/>
              <a:t>Inter-wave period and inter-peak periods</a:t>
            </a:r>
          </a:p>
          <a:p>
            <a:r>
              <a:rPr lang="en-US" dirty="0"/>
              <a:t>Seeding events, cluster outbreaks and wave triggers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A8ED-1008-4510-B70B-0D07F6AF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The fourth wave - when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C2EFE7-95D9-4215-9A0A-6B2BE2B397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3070" y="1365121"/>
            <a:ext cx="5671334" cy="4316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26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B4EB-82AE-4739-B8C3-D2AE285A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Fourth wave – when?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C500FE2-C029-4424-B8F9-EA1C2855F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67" y="1488897"/>
            <a:ext cx="5717858" cy="41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1CE1-E7E3-43AA-8A44-AB8892A4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Interprovincial and local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D4C49-B4DF-485F-8CA6-082CDC59BD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454" y="1581121"/>
            <a:ext cx="5463092" cy="397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26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B7F7-AEE7-4272-8DAA-ACD48813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720"/>
            <a:ext cx="10972800" cy="518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Interprovincial and local variability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C8442-F83A-4C6B-8851-F266E7AD5D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454" y="1581121"/>
            <a:ext cx="5463092" cy="397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280185"/>
      </p:ext>
    </p:extLst>
  </p:cSld>
  <p:clrMapOvr>
    <a:masterClrMapping/>
  </p:clrMapOvr>
</p:sld>
</file>

<file path=ppt/theme/theme1.xml><?xml version="1.0" encoding="utf-8"?>
<a:theme xmlns:a="http://schemas.openxmlformats.org/drawingml/2006/main" name="SAMRC Theme">
  <a:themeElements>
    <a:clrScheme name="SAMRC">
      <a:dk1>
        <a:srgbClr val="505150"/>
      </a:dk1>
      <a:lt1>
        <a:sysClr val="window" lastClr="FFFFFF"/>
      </a:lt1>
      <a:dk2>
        <a:srgbClr val="005E90"/>
      </a:dk2>
      <a:lt2>
        <a:srgbClr val="B8C0C0"/>
      </a:lt2>
      <a:accent1>
        <a:srgbClr val="005E90"/>
      </a:accent1>
      <a:accent2>
        <a:srgbClr val="B8C0C0"/>
      </a:accent2>
      <a:accent3>
        <a:srgbClr val="6AB233"/>
      </a:accent3>
      <a:accent4>
        <a:srgbClr val="8064A2"/>
      </a:accent4>
      <a:accent5>
        <a:srgbClr val="4BACC6"/>
      </a:accent5>
      <a:accent6>
        <a:srgbClr val="F79646"/>
      </a:accent6>
      <a:hlink>
        <a:srgbClr val="005E90"/>
      </a:hlink>
      <a:folHlink>
        <a:srgbClr val="005E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RC Presentation 16x10.pptx" id="{22750546-279A-4B15-8D02-04143D5BFB62}" vid="{62AEC290-6D1C-4731-9EC6-E3922B64E9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3DE80E0ADBC4C920DEB171AAA3B32" ma:contentTypeVersion="13" ma:contentTypeDescription="Create a new document." ma:contentTypeScope="" ma:versionID="201ba7d2e0e83aa1dcd1c4704cac880c">
  <xsd:schema xmlns:xsd="http://www.w3.org/2001/XMLSchema" xmlns:xs="http://www.w3.org/2001/XMLSchema" xmlns:p="http://schemas.microsoft.com/office/2006/metadata/properties" xmlns:ns3="29d0c5d3-6137-437a-94d9-f49f050027a8" xmlns:ns4="bf96bc47-22be-490f-af91-2c7303e51955" targetNamespace="http://schemas.microsoft.com/office/2006/metadata/properties" ma:root="true" ma:fieldsID="07835aa78518ee7808ae71648cf81078" ns3:_="" ns4:_="">
    <xsd:import namespace="29d0c5d3-6137-437a-94d9-f49f050027a8"/>
    <xsd:import namespace="bf96bc47-22be-490f-af91-2c7303e519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0c5d3-6137-437a-94d9-f49f05002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6bc47-22be-490f-af91-2c7303e519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03DA3-262D-42EE-B392-93E9827613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6435DC-C470-44B5-8F78-23F8D716BAE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f96bc47-22be-490f-af91-2c7303e51955"/>
    <ds:schemaRef ds:uri="29d0c5d3-6137-437a-94d9-f49f050027a8"/>
  </ds:schemaRefs>
</ds:datastoreItem>
</file>

<file path=customXml/itemProps3.xml><?xml version="1.0" encoding="utf-8"?>
<ds:datastoreItem xmlns:ds="http://schemas.openxmlformats.org/officeDocument/2006/customXml" ds:itemID="{832FCC67-FB1D-4580-87D2-20F367FBF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0c5d3-6137-437a-94d9-f49f050027a8"/>
    <ds:schemaRef ds:uri="bf96bc47-22be-490f-af91-2c7303e519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SAMRC Presentation 16x10</Template>
  <TotalTime>17686</TotalTime>
  <Words>308</Words>
  <Application>Microsoft Office PowerPoint</Application>
  <PresentationFormat>Widescreen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SAMRC Theme</vt:lpstr>
      <vt:lpstr>PowerPoint Presentation</vt:lpstr>
      <vt:lpstr>affiliations</vt:lpstr>
      <vt:lpstr>introduction</vt:lpstr>
      <vt:lpstr>introduction</vt:lpstr>
      <vt:lpstr>Patterns of spread</vt:lpstr>
      <vt:lpstr>The fourth wave - when</vt:lpstr>
      <vt:lpstr>Fourth wave – when?</vt:lpstr>
      <vt:lpstr>Interprovincial and local variability</vt:lpstr>
      <vt:lpstr>Interprovincial and local variability</vt:lpstr>
      <vt:lpstr>Variability across municipalities</vt:lpstr>
      <vt:lpstr>deaths variability free state</vt:lpstr>
      <vt:lpstr>Vaccines and variants</vt:lpstr>
      <vt:lpstr>Conclusion</vt:lpstr>
      <vt:lpstr>Thank you for your time and attention </vt:lpstr>
      <vt:lpstr>acknowledgements</vt:lpstr>
    </vt:vector>
  </TitlesOfParts>
  <Company>Medical Research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50 Year logo</dc:title>
  <dc:creator>Elmarie van Wyk</dc:creator>
  <cp:lastModifiedBy>Fareed Abdullah</cp:lastModifiedBy>
  <cp:revision>40</cp:revision>
  <dcterms:created xsi:type="dcterms:W3CDTF">2016-03-08T08:50:07Z</dcterms:created>
  <dcterms:modified xsi:type="dcterms:W3CDTF">2021-06-29T06:21:24Z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f6abc7c6-d0e1-49c5-bc5b-34ca5d3b0d79</vt:lpwstr>
  </property>
  <property fmtid="{D5CDD505-2E9C-101B-9397-08002B2CF9AE}" pid="3" name="Document Type">
    <vt:lpwstr>61;#Corporate Identity Toolkit|5ef94ee3-e0e7-4ea6-9dc4-61b77b524355</vt:lpwstr>
  </property>
  <property fmtid="{D5CDD505-2E9C-101B-9397-08002B2CF9AE}" pid="4" name="ContentTypeId">
    <vt:lpwstr>0x0101000683DE80E0ADBC4C920DEB171AAA3B32</vt:lpwstr>
  </property>
</Properties>
</file>